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6" r:id="rId5"/>
    <p:sldId id="269" r:id="rId6"/>
    <p:sldId id="270" r:id="rId7"/>
    <p:sldId id="271" r:id="rId8"/>
    <p:sldId id="261" r:id="rId9"/>
    <p:sldId id="272" r:id="rId10"/>
    <p:sldId id="268" r:id="rId11"/>
    <p:sldId id="273" r:id="rId12"/>
    <p:sldId id="263" r:id="rId13"/>
    <p:sldId id="274" r:id="rId14"/>
    <p:sldId id="276" r:id="rId15"/>
    <p:sldId id="278" r:id="rId16"/>
    <p:sldId id="277" r:id="rId17"/>
    <p:sldId id="279" r:id="rId18"/>
    <p:sldId id="264" r:id="rId19"/>
    <p:sldId id="280" r:id="rId20"/>
    <p:sldId id="265" r:id="rId21"/>
    <p:sldId id="281" r:id="rId22"/>
    <p:sldId id="282" r:id="rId2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7AAD-26E0-4C2D-AFF1-7D486B701363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C9CD-28B8-4410-AD8E-4BA5F79D61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1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E62F-01A1-427F-B944-FDCE30038376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0978-A26E-44A6-8F0F-A3DC56C667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8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D3F4-B3DB-42CF-B52E-865E9F31D38B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C813-1F4B-49F0-BAF9-4397DA599E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72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CEF0-0B2F-46B9-BFDF-4B2890461788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4936-18BE-484B-937C-FDA7AC564D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2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E703-68F0-4EC6-A4E3-2A5573492B07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09ED-1A6A-4D41-BB79-795BE24B9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3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A9408-0716-4A97-80F3-0C70723180F3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DD73-D771-4410-B30C-130752C5EB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2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63DF-C9AC-455B-BFB2-85542F315F6F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4822-B3EB-4F0C-9C8D-29D11D5E4D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37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4FB9-1656-4295-9A31-1AE576C185A5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6851-3C94-433D-AD47-9849F9E4C9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36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5A91-B86F-4138-BC4E-11F4429E0FA4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22BB-BA05-4937-AAF9-556FB1725D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74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5A34-8823-41E2-9795-035495728487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F744-653B-45D4-B914-D8C917CDA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57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5C3F-4A40-4267-AF56-EA02FDCA69C7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F7FA-A4CB-4E69-B49A-DB004FCF29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50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AD4D0B-2F74-4390-BFA1-2D9C51DDAB56}" type="datetimeFigureOut">
              <a:rPr lang="pt-BR"/>
              <a:pPr>
                <a:defRPr/>
              </a:pPr>
              <a:t>04/05/2018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2A4BD8-ED3A-4E48-BD74-D4BF1DA565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g77DiL3kCOg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g77DiL3kCOg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g77DiL3kCO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19574" y="4377583"/>
            <a:ext cx="3552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Pró-Reitoria de Ensino e Extensão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42329" y="4745883"/>
            <a:ext cx="2320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Diretoria de Inovação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9" y="5131830"/>
            <a:ext cx="1419957" cy="141995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1982335" y="5962547"/>
            <a:ext cx="9654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FABIANO NAGAMATSU | fabiano.nagamatsu@unigran.br |          11 9.8140-2108 </a:t>
            </a:r>
            <a:endParaRPr lang="pt-BR" sz="20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053" name="Picture 5" descr="Resultado de imagem para whatsapp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23" y="5970479"/>
            <a:ext cx="342583" cy="3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rGRAD 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36" y="651840"/>
            <a:ext cx="3048000" cy="10001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24439" y="1760234"/>
            <a:ext cx="414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fteb"/>
              </a:rPr>
              <a:t>FÓRUM DE PRÓ-REITORES DE GRADUAÇÃO DO CENTRO-OESTE</a:t>
            </a:r>
            <a:r>
              <a:rPr lang="pt-BR" sz="1200" b="1" dirty="0" smtClean="0">
                <a:solidFill>
                  <a:schemeClr val="bg1"/>
                </a:solidFill>
              </a:rPr>
              <a:t/>
            </a:r>
            <a:br>
              <a:rPr lang="pt-BR" sz="1200" b="1" dirty="0" smtClean="0">
                <a:solidFill>
                  <a:schemeClr val="bg1"/>
                </a:solidFill>
              </a:rPr>
            </a:br>
            <a:r>
              <a:rPr lang="pt-BR" sz="1200" b="1" dirty="0" smtClean="0">
                <a:solidFill>
                  <a:schemeClr val="bg1"/>
                </a:solidFill>
                <a:latin typeface="fteb"/>
              </a:rPr>
              <a:t> UNIGRAN / DOURADOS - MS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INOVAÇÃO PARA O ENSINO SUPERIOR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Resultado de imagem para seymour pap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59" y="1067078"/>
            <a:ext cx="3566645" cy="42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19764" y="2184935"/>
            <a:ext cx="6743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“Nada seria mais absurdo do que um experimento no qual colocaríamos computadores na sala de aula, sem mudar nada mais”</a:t>
            </a:r>
          </a:p>
          <a:p>
            <a:endParaRPr lang="pt-BR" sz="3200" b="1" dirty="0"/>
          </a:p>
          <a:p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23412" y="5341299"/>
            <a:ext cx="241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Seymur</a:t>
            </a:r>
            <a:r>
              <a:rPr lang="pt-BR" b="1" dirty="0" smtClean="0"/>
              <a:t> </a:t>
            </a:r>
            <a:r>
              <a:rPr lang="pt-BR" b="1" dirty="0" err="1" smtClean="0"/>
              <a:t>Papert</a:t>
            </a:r>
            <a:r>
              <a:rPr lang="pt-BR" b="1" dirty="0" smtClean="0"/>
              <a:t>, 1980</a:t>
            </a:r>
          </a:p>
          <a:p>
            <a:r>
              <a:rPr lang="pt-BR" dirty="0" smtClean="0"/>
              <a:t>Educador e matemático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19764" y="5047257"/>
            <a:ext cx="676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TEM QUE FAZER SENTIDO PARA O PARTICIPANTE E PARA O MERCADO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TIPOS DE GERAÇÕES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Resultado de imagem para tipos de geraco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822"/>
            <a:ext cx="12191999" cy="53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unigran 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848952"/>
            <a:ext cx="2017032" cy="8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COMPORTAMENTOS VERSUS EXPECTATIVAS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280" y="879183"/>
            <a:ext cx="9215120" cy="5318417"/>
          </a:xfrm>
          <a:prstGeom prst="rect">
            <a:avLst/>
          </a:prstGeom>
        </p:spPr>
      </p:pic>
      <p:pic>
        <p:nvPicPr>
          <p:cNvPr id="12" name="Picture 2" descr="Resultado de imagem para unigran 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848952"/>
            <a:ext cx="2017032" cy="8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COMPORTAMENTOS VERSUS EXPECTATIVAS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556988" y="1162302"/>
            <a:ext cx="4426492" cy="46593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 </a:t>
            </a:r>
          </a:p>
          <a:p>
            <a:pPr algn="ctr"/>
            <a:r>
              <a:rPr lang="pt-BR" sz="3200" dirty="0" smtClean="0"/>
              <a:t>dos alunos do ensino básico vão trabalhar em profissões que ainda não existem</a:t>
            </a:r>
          </a:p>
          <a:p>
            <a:pPr algn="ctr"/>
            <a:r>
              <a:rPr lang="pt-BR" dirty="0" smtClean="0"/>
              <a:t>Fórum Mundial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7162800" y="1162302"/>
            <a:ext cx="4568151" cy="46593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Até 2030, aproximadamente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 das profissões</a:t>
            </a:r>
            <a:r>
              <a:rPr lang="pt-BR" sz="4000" dirty="0" smtClean="0"/>
              <a:t> </a:t>
            </a:r>
          </a:p>
          <a:p>
            <a:pPr algn="ctr"/>
            <a:r>
              <a:rPr lang="pt-BR" sz="4000" dirty="0" smtClean="0"/>
              <a:t>serão novas.</a:t>
            </a:r>
            <a:endParaRPr lang="pt-BR" sz="3200" dirty="0" smtClean="0"/>
          </a:p>
          <a:p>
            <a:pPr algn="ctr"/>
            <a:r>
              <a:rPr lang="pt-BR" dirty="0" smtClean="0"/>
              <a:t>Instituto para o Futuro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5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COMPORTAMENTOS VERSUS EXPECTATIVAS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221"/>
          <p:cNvSpPr/>
          <p:nvPr/>
        </p:nvSpPr>
        <p:spPr>
          <a:xfrm>
            <a:off x="6635361" y="5603112"/>
            <a:ext cx="147411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Bens físicos</a:t>
            </a:r>
          </a:p>
        </p:txBody>
      </p:sp>
      <p:sp>
        <p:nvSpPr>
          <p:cNvPr id="14" name="Shape 222"/>
          <p:cNvSpPr/>
          <p:nvPr/>
        </p:nvSpPr>
        <p:spPr>
          <a:xfrm>
            <a:off x="8869292" y="5603112"/>
            <a:ext cx="150137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Informações</a:t>
            </a:r>
          </a:p>
        </p:txBody>
      </p:sp>
      <p:sp>
        <p:nvSpPr>
          <p:cNvPr id="18" name="Shape 223"/>
          <p:cNvSpPr/>
          <p:nvPr/>
        </p:nvSpPr>
        <p:spPr>
          <a:xfrm flipV="1">
            <a:off x="6000321" y="934367"/>
            <a:ext cx="1" cy="4919473"/>
          </a:xfrm>
          <a:prstGeom prst="line">
            <a:avLst/>
          </a:prstGeom>
          <a:ln w="28575">
            <a:solidFill>
              <a:srgbClr val="2BAEDD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224"/>
          <p:cNvSpPr/>
          <p:nvPr/>
        </p:nvSpPr>
        <p:spPr>
          <a:xfrm>
            <a:off x="5463873" y="5332631"/>
            <a:ext cx="6016753" cy="1"/>
          </a:xfrm>
          <a:prstGeom prst="line">
            <a:avLst/>
          </a:prstGeom>
          <a:ln w="28575">
            <a:solidFill>
              <a:srgbClr val="2BAEDD"/>
            </a:solidFill>
            <a:miter/>
            <a:tailEnd type="triangle"/>
          </a:ln>
        </p:spPr>
        <p:txBody>
          <a:bodyPr lIns="45719" rIns="45719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0" name="Shape 225"/>
          <p:cNvSpPr/>
          <p:nvPr/>
        </p:nvSpPr>
        <p:spPr>
          <a:xfrm>
            <a:off x="6255791" y="5640264"/>
            <a:ext cx="285629" cy="22033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21" name="Shape 226"/>
          <p:cNvSpPr/>
          <p:nvPr/>
        </p:nvSpPr>
        <p:spPr>
          <a:xfrm>
            <a:off x="8531178" y="5640264"/>
            <a:ext cx="285629" cy="220337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22" name="Shape 227"/>
          <p:cNvSpPr/>
          <p:nvPr/>
        </p:nvSpPr>
        <p:spPr>
          <a:xfrm rot="8165298">
            <a:off x="5998657" y="3087927"/>
            <a:ext cx="4851955" cy="927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525" extrusionOk="0">
                <a:moveTo>
                  <a:pt x="0" y="14942"/>
                </a:moveTo>
                <a:lnTo>
                  <a:pt x="0" y="14942"/>
                </a:lnTo>
                <a:cubicBezTo>
                  <a:pt x="3175" y="1045"/>
                  <a:pt x="10467" y="-4075"/>
                  <a:pt x="16288" y="3505"/>
                </a:cubicBezTo>
                <a:cubicBezTo>
                  <a:pt x="18672" y="6610"/>
                  <a:pt x="20544" y="11552"/>
                  <a:pt x="21600" y="17525"/>
                </a:cubicBezTo>
              </a:path>
            </a:pathLst>
          </a:custGeom>
          <a:ln w="28575">
            <a:solidFill>
              <a:srgbClr val="00B05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3" name="Shape 228"/>
          <p:cNvSpPr/>
          <p:nvPr/>
        </p:nvSpPr>
        <p:spPr>
          <a:xfrm flipV="1">
            <a:off x="6305121" y="2855348"/>
            <a:ext cx="4096513" cy="2029229"/>
          </a:xfrm>
          <a:prstGeom prst="line">
            <a:avLst/>
          </a:prstGeom>
          <a:ln w="28575">
            <a:solidFill>
              <a:srgbClr val="FF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Shape 230"/>
          <p:cNvSpPr/>
          <p:nvPr/>
        </p:nvSpPr>
        <p:spPr>
          <a:xfrm>
            <a:off x="257175" y="1078258"/>
            <a:ext cx="4863744" cy="440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685800">
              <a:lnSpc>
                <a:spcPct val="80000"/>
              </a:lnSpc>
              <a:defRPr sz="4000">
                <a:solidFill>
                  <a:srgbClr val="2BAEDD"/>
                </a:solidFill>
                <a:latin typeface="Colfax Black"/>
                <a:ea typeface="Colfax Black"/>
                <a:cs typeface="Colfax Black"/>
                <a:sym typeface="Colfax Black"/>
              </a:defRPr>
            </a:pPr>
            <a:r>
              <a:rPr dirty="0"/>
              <a:t>CRESCIMENTO</a:t>
            </a:r>
          </a:p>
          <a:p>
            <a:pPr algn="ctr" defTabSz="685800">
              <a:lnSpc>
                <a:spcPct val="80000"/>
              </a:lnSpc>
              <a:defRPr sz="4000">
                <a:solidFill>
                  <a:srgbClr val="2BAEDD"/>
                </a:solidFill>
                <a:latin typeface="Colfax Black"/>
                <a:ea typeface="Colfax Black"/>
                <a:cs typeface="Colfax Black"/>
                <a:sym typeface="Colfax Black"/>
              </a:defRPr>
            </a:pPr>
            <a:r>
              <a:rPr dirty="0"/>
              <a:t>LINEAR</a:t>
            </a:r>
          </a:p>
          <a:p>
            <a:pPr algn="ctr" defTabSz="685800">
              <a:lnSpc>
                <a:spcPct val="80000"/>
              </a:lnSpc>
              <a:defRPr sz="4000">
                <a:solidFill>
                  <a:srgbClr val="2BAEDD"/>
                </a:solidFill>
                <a:latin typeface="Colfax Black"/>
                <a:ea typeface="Colfax Black"/>
                <a:cs typeface="Colfax Black"/>
                <a:sym typeface="Colfax Black"/>
              </a:defRPr>
            </a:pPr>
            <a:endParaRPr dirty="0"/>
          </a:p>
          <a:p>
            <a:pPr algn="ctr" defTabSz="685800">
              <a:lnSpc>
                <a:spcPct val="80000"/>
              </a:lnSpc>
              <a:defRPr sz="10000">
                <a:solidFill>
                  <a:srgbClr val="FFFFFF"/>
                </a:solidFill>
                <a:latin typeface="Colfax Black"/>
                <a:ea typeface="Colfax Black"/>
                <a:cs typeface="Colfax Black"/>
                <a:sym typeface="Colfax Black"/>
              </a:defRPr>
            </a:pPr>
            <a:r>
              <a:rPr dirty="0">
                <a:solidFill>
                  <a:srgbClr val="FF0000"/>
                </a:solidFill>
              </a:rPr>
              <a:t>X</a:t>
            </a:r>
          </a:p>
          <a:p>
            <a:pPr algn="ctr" defTabSz="685800">
              <a:lnSpc>
                <a:spcPct val="80000"/>
              </a:lnSpc>
              <a:defRPr sz="4000">
                <a:solidFill>
                  <a:srgbClr val="2BAEDD"/>
                </a:solidFill>
                <a:latin typeface="Colfax Black"/>
                <a:ea typeface="Colfax Black"/>
                <a:cs typeface="Colfax Black"/>
                <a:sym typeface="Colfax Black"/>
              </a:defRPr>
            </a:pPr>
            <a:endParaRPr dirty="0"/>
          </a:p>
          <a:p>
            <a:pPr algn="ctr" defTabSz="685800">
              <a:lnSpc>
                <a:spcPct val="80000"/>
              </a:lnSpc>
              <a:defRPr sz="4000">
                <a:solidFill>
                  <a:srgbClr val="2BAEDD"/>
                </a:solidFill>
                <a:latin typeface="Colfax Black"/>
                <a:ea typeface="Colfax Black"/>
                <a:cs typeface="Colfax Black"/>
                <a:sym typeface="Colfax Black"/>
              </a:defRPr>
            </a:pPr>
            <a:r>
              <a:rPr dirty="0"/>
              <a:t>CRESCIMENTO</a:t>
            </a:r>
          </a:p>
          <a:p>
            <a:pPr algn="ctr" defTabSz="685800">
              <a:lnSpc>
                <a:spcPct val="80000"/>
              </a:lnSpc>
              <a:defRPr sz="4000">
                <a:solidFill>
                  <a:srgbClr val="2BAEDD"/>
                </a:solidFill>
                <a:latin typeface="Colfax Black"/>
                <a:ea typeface="Colfax Black"/>
                <a:cs typeface="Colfax Black"/>
                <a:sym typeface="Colfax Black"/>
              </a:defRPr>
            </a:pPr>
            <a:r>
              <a:rPr dirty="0"/>
              <a:t>EXPONENCIAL</a:t>
            </a:r>
          </a:p>
        </p:txBody>
      </p:sp>
    </p:spTree>
    <p:extLst>
      <p:ext uri="{BB962C8B-B14F-4D97-AF65-F5344CB8AC3E}">
        <p14:creationId xmlns:p14="http://schemas.microsoft.com/office/powerpoint/2010/main" val="23683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COMPORTAMENTOS VERSUS EXPECTATIVAS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28" y="967608"/>
            <a:ext cx="6160112" cy="497724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57175" y="1420541"/>
            <a:ext cx="5147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“Mais pessoas se inscreveram nos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 online de Harvard em um ano</a:t>
            </a:r>
            <a:r>
              <a:rPr lang="pt-BR" sz="3200" dirty="0" smtClean="0"/>
              <a:t>, do que em todos os 377 anos da sua história.”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 smtClean="0"/>
              <a:t>Richard &amp; Daniel </a:t>
            </a:r>
            <a:r>
              <a:rPr lang="pt-BR" sz="3200" dirty="0" err="1" smtClean="0"/>
              <a:t>Susskind</a:t>
            </a:r>
            <a:endParaRPr lang="pt-BR" sz="3200" dirty="0" smtClean="0"/>
          </a:p>
          <a:p>
            <a:pPr algn="ctr"/>
            <a:endParaRPr lang="pt-BR" sz="3200" dirty="0"/>
          </a:p>
          <a:p>
            <a:pPr algn="ctr"/>
            <a:r>
              <a:rPr lang="pt-BR" sz="3200" dirty="0" smtClean="0"/>
              <a:t>(O futuro das profissões, 2015)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935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CULTURA STARTUP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5" y="1731981"/>
            <a:ext cx="3872374" cy="1608324"/>
          </a:xfrm>
          <a:prstGeom prst="rect">
            <a:avLst/>
          </a:prstGeom>
        </p:spPr>
      </p:pic>
      <p:pic>
        <p:nvPicPr>
          <p:cNvPr id="18" name="Picture 2" descr="Resultado de imagem para cliente">
            <a:extLst>
              <a:ext uri="{FF2B5EF4-FFF2-40B4-BE49-F238E27FC236}">
                <a16:creationId xmlns="" xmlns:a16="http://schemas.microsoft.com/office/drawing/2014/main" id="{C586CCA8-E1E5-4FE1-8CD7-6AB0E2F0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04" y="743640"/>
            <a:ext cx="8510187" cy="564682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8E1FB66C-593D-4A5A-9B5C-927D705DF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985" y="1489556"/>
            <a:ext cx="2061069" cy="27211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F39F660D-B05E-4425-BAC8-84E97DF8F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53" y="2103168"/>
            <a:ext cx="1596303" cy="210753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A6D4D62F-8EFC-4A10-982D-49D244AB8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477" y="2273298"/>
            <a:ext cx="1596303" cy="21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CULTURA STARTUP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1784"/>
            <a:ext cx="12374880" cy="5435656"/>
          </a:xfrm>
          <a:prstGeom prst="rect">
            <a:avLst/>
          </a:prstGeom>
        </p:spPr>
      </p:pic>
      <p:pic>
        <p:nvPicPr>
          <p:cNvPr id="5" name="Picture 2" descr="Resultado de imagem para unigran 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848952"/>
            <a:ext cx="2017032" cy="8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CULTURA STARTUP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045663"/>
            <a:ext cx="10454640" cy="47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CULTURA STARTUP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43"/>
          <p:cNvSpPr/>
          <p:nvPr/>
        </p:nvSpPr>
        <p:spPr>
          <a:xfrm>
            <a:off x="617580" y="1470292"/>
            <a:ext cx="1021081" cy="1021081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" name="Shape 244"/>
          <p:cNvSpPr/>
          <p:nvPr/>
        </p:nvSpPr>
        <p:spPr>
          <a:xfrm>
            <a:off x="1882088" y="1698892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11" name="Shape 245"/>
          <p:cNvSpPr/>
          <p:nvPr/>
        </p:nvSpPr>
        <p:spPr>
          <a:xfrm>
            <a:off x="2506336" y="1470292"/>
            <a:ext cx="1021081" cy="1021081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2" name="Shape 246"/>
          <p:cNvSpPr/>
          <p:nvPr/>
        </p:nvSpPr>
        <p:spPr>
          <a:xfrm>
            <a:off x="3735810" y="1698892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13" name="Shape 247"/>
          <p:cNvSpPr/>
          <p:nvPr/>
        </p:nvSpPr>
        <p:spPr>
          <a:xfrm>
            <a:off x="4395090" y="1470292"/>
            <a:ext cx="1021081" cy="1021081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4" name="Shape 248"/>
          <p:cNvSpPr/>
          <p:nvPr/>
        </p:nvSpPr>
        <p:spPr>
          <a:xfrm>
            <a:off x="5634883" y="1698892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15" name="Shape 249"/>
          <p:cNvSpPr/>
          <p:nvPr/>
        </p:nvSpPr>
        <p:spPr>
          <a:xfrm>
            <a:off x="8192379" y="1470292"/>
            <a:ext cx="1021081" cy="1021081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6" name="Shape 250"/>
          <p:cNvSpPr/>
          <p:nvPr/>
        </p:nvSpPr>
        <p:spPr>
          <a:xfrm>
            <a:off x="9488681" y="1698892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17" name="Shape 251"/>
          <p:cNvSpPr/>
          <p:nvPr/>
        </p:nvSpPr>
        <p:spPr>
          <a:xfrm>
            <a:off x="6252724" y="1470292"/>
            <a:ext cx="1021081" cy="1021081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22" name="Shape 252"/>
          <p:cNvSpPr/>
          <p:nvPr/>
        </p:nvSpPr>
        <p:spPr>
          <a:xfrm>
            <a:off x="7535688" y="1698892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23" name="Shape 253"/>
          <p:cNvSpPr/>
          <p:nvPr/>
        </p:nvSpPr>
        <p:spPr>
          <a:xfrm>
            <a:off x="10175773" y="1470292"/>
            <a:ext cx="1021081" cy="1021081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24" name="Shape 254"/>
          <p:cNvSpPr/>
          <p:nvPr/>
        </p:nvSpPr>
        <p:spPr>
          <a:xfrm>
            <a:off x="415105" y="2606873"/>
            <a:ext cx="142602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Potencial</a:t>
            </a:r>
          </a:p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empreendedor</a:t>
            </a:r>
          </a:p>
        </p:txBody>
      </p:sp>
      <p:sp>
        <p:nvSpPr>
          <p:cNvPr id="25" name="Shape 255"/>
          <p:cNvSpPr/>
          <p:nvPr/>
        </p:nvSpPr>
        <p:spPr>
          <a:xfrm>
            <a:off x="2457750" y="2606873"/>
            <a:ext cx="111825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Potencial</a:t>
            </a:r>
          </a:p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empresário</a:t>
            </a:r>
          </a:p>
        </p:txBody>
      </p:sp>
      <p:sp>
        <p:nvSpPr>
          <p:cNvPr id="26" name="Shape 256"/>
          <p:cNvSpPr/>
          <p:nvPr/>
        </p:nvSpPr>
        <p:spPr>
          <a:xfrm>
            <a:off x="4692753" y="2606873"/>
            <a:ext cx="42575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MEI</a:t>
            </a:r>
          </a:p>
        </p:txBody>
      </p:sp>
      <p:sp>
        <p:nvSpPr>
          <p:cNvPr id="27" name="Shape 257"/>
          <p:cNvSpPr/>
          <p:nvPr/>
        </p:nvSpPr>
        <p:spPr>
          <a:xfrm>
            <a:off x="6099943" y="2606873"/>
            <a:ext cx="132664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Microempresa</a:t>
            </a:r>
          </a:p>
        </p:txBody>
      </p:sp>
      <p:sp>
        <p:nvSpPr>
          <p:cNvPr id="28" name="Shape 258"/>
          <p:cNvSpPr/>
          <p:nvPr/>
        </p:nvSpPr>
        <p:spPr>
          <a:xfrm>
            <a:off x="8246386" y="2606873"/>
            <a:ext cx="91306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Pequena</a:t>
            </a:r>
          </a:p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Empresa</a:t>
            </a:r>
          </a:p>
        </p:txBody>
      </p:sp>
      <p:sp>
        <p:nvSpPr>
          <p:cNvPr id="29" name="Shape 259"/>
          <p:cNvSpPr/>
          <p:nvPr/>
        </p:nvSpPr>
        <p:spPr>
          <a:xfrm>
            <a:off x="9904369" y="2606873"/>
            <a:ext cx="156388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Média e Grande</a:t>
            </a:r>
          </a:p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Empresa</a:t>
            </a:r>
          </a:p>
        </p:txBody>
      </p:sp>
      <p:sp>
        <p:nvSpPr>
          <p:cNvPr id="30" name="Shape 260"/>
          <p:cNvSpPr/>
          <p:nvPr/>
        </p:nvSpPr>
        <p:spPr>
          <a:xfrm>
            <a:off x="617580" y="4164988"/>
            <a:ext cx="1021081" cy="102108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31" name="Shape 261"/>
          <p:cNvSpPr/>
          <p:nvPr/>
        </p:nvSpPr>
        <p:spPr>
          <a:xfrm>
            <a:off x="1848267" y="4393588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32" name="Shape 262"/>
          <p:cNvSpPr/>
          <p:nvPr/>
        </p:nvSpPr>
        <p:spPr>
          <a:xfrm>
            <a:off x="2506336" y="4164988"/>
            <a:ext cx="1021081" cy="1021081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33" name="Shape 263"/>
          <p:cNvSpPr/>
          <p:nvPr/>
        </p:nvSpPr>
        <p:spPr>
          <a:xfrm>
            <a:off x="3701989" y="4393588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34" name="Shape 264"/>
          <p:cNvSpPr/>
          <p:nvPr/>
        </p:nvSpPr>
        <p:spPr>
          <a:xfrm>
            <a:off x="4395090" y="4164988"/>
            <a:ext cx="1021081" cy="102108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35" name="Shape 265"/>
          <p:cNvSpPr/>
          <p:nvPr/>
        </p:nvSpPr>
        <p:spPr>
          <a:xfrm>
            <a:off x="5601062" y="4393588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36" name="Shape 266"/>
          <p:cNvSpPr/>
          <p:nvPr/>
        </p:nvSpPr>
        <p:spPr>
          <a:xfrm>
            <a:off x="8192379" y="4164988"/>
            <a:ext cx="1021081" cy="102108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37" name="Shape 267"/>
          <p:cNvSpPr/>
          <p:nvPr/>
        </p:nvSpPr>
        <p:spPr>
          <a:xfrm>
            <a:off x="9454860" y="4393588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38" name="Shape 268"/>
          <p:cNvSpPr/>
          <p:nvPr/>
        </p:nvSpPr>
        <p:spPr>
          <a:xfrm>
            <a:off x="6252724" y="4164988"/>
            <a:ext cx="1021081" cy="1021081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39" name="Shape 269"/>
          <p:cNvSpPr/>
          <p:nvPr/>
        </p:nvSpPr>
        <p:spPr>
          <a:xfrm>
            <a:off x="7501867" y="4393588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40" name="Shape 270"/>
          <p:cNvSpPr/>
          <p:nvPr/>
        </p:nvSpPr>
        <p:spPr>
          <a:xfrm>
            <a:off x="10175773" y="4164988"/>
            <a:ext cx="1021081" cy="1021081"/>
          </a:xfrm>
          <a:prstGeom prst="ellipse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41" name="Shape 271"/>
          <p:cNvSpPr/>
          <p:nvPr/>
        </p:nvSpPr>
        <p:spPr>
          <a:xfrm>
            <a:off x="415105" y="5326967"/>
            <a:ext cx="142602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Potencial</a:t>
            </a:r>
          </a:p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empreendedor</a:t>
            </a:r>
          </a:p>
        </p:txBody>
      </p:sp>
      <p:sp>
        <p:nvSpPr>
          <p:cNvPr id="42" name="Shape 272"/>
          <p:cNvSpPr/>
          <p:nvPr/>
        </p:nvSpPr>
        <p:spPr>
          <a:xfrm>
            <a:off x="2457750" y="5326967"/>
            <a:ext cx="111825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Potencial</a:t>
            </a:r>
          </a:p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empresário</a:t>
            </a:r>
          </a:p>
        </p:txBody>
      </p:sp>
      <p:sp>
        <p:nvSpPr>
          <p:cNvPr id="43" name="Shape 273"/>
          <p:cNvSpPr/>
          <p:nvPr/>
        </p:nvSpPr>
        <p:spPr>
          <a:xfrm>
            <a:off x="4692753" y="5326967"/>
            <a:ext cx="42575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MEI</a:t>
            </a:r>
          </a:p>
        </p:txBody>
      </p:sp>
      <p:sp>
        <p:nvSpPr>
          <p:cNvPr id="44" name="Shape 274"/>
          <p:cNvSpPr/>
          <p:nvPr/>
        </p:nvSpPr>
        <p:spPr>
          <a:xfrm>
            <a:off x="6097538" y="5326967"/>
            <a:ext cx="133145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Microempresa</a:t>
            </a:r>
          </a:p>
        </p:txBody>
      </p:sp>
      <p:sp>
        <p:nvSpPr>
          <p:cNvPr id="45" name="Shape 275"/>
          <p:cNvSpPr/>
          <p:nvPr/>
        </p:nvSpPr>
        <p:spPr>
          <a:xfrm>
            <a:off x="8246386" y="5326967"/>
            <a:ext cx="91306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Pequena</a:t>
            </a:r>
          </a:p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Empresa</a:t>
            </a:r>
          </a:p>
        </p:txBody>
      </p:sp>
      <p:sp>
        <p:nvSpPr>
          <p:cNvPr id="46" name="Shape 276"/>
          <p:cNvSpPr/>
          <p:nvPr/>
        </p:nvSpPr>
        <p:spPr>
          <a:xfrm>
            <a:off x="9904369" y="5326967"/>
            <a:ext cx="156388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Média e Grande</a:t>
            </a:r>
          </a:p>
          <a:p>
            <a:pPr algn="ctr">
              <a:defRPr sz="1600">
                <a:solidFill>
                  <a:srgbClr val="FFFFFF"/>
                </a:solidFill>
                <a:latin typeface="Colfax Bold"/>
                <a:ea typeface="Colfax Bold"/>
                <a:cs typeface="Colfax Bold"/>
                <a:sym typeface="Colfax Bold"/>
              </a:defRPr>
            </a:pPr>
            <a:r>
              <a:rPr>
                <a:solidFill>
                  <a:srgbClr val="002060"/>
                </a:solidFill>
              </a:rPr>
              <a:t>Empresa</a:t>
            </a:r>
          </a:p>
        </p:txBody>
      </p:sp>
      <p:sp>
        <p:nvSpPr>
          <p:cNvPr id="47" name="Shape 277"/>
          <p:cNvSpPr/>
          <p:nvPr/>
        </p:nvSpPr>
        <p:spPr>
          <a:xfrm>
            <a:off x="4677030" y="4393588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48" name="Shape 278"/>
          <p:cNvSpPr/>
          <p:nvPr/>
        </p:nvSpPr>
        <p:spPr>
          <a:xfrm>
            <a:off x="6534664" y="4393588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49" name="Shape 279"/>
          <p:cNvSpPr/>
          <p:nvPr/>
        </p:nvSpPr>
        <p:spPr>
          <a:xfrm>
            <a:off x="8474319" y="4393588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50" name="Shape 280"/>
          <p:cNvSpPr/>
          <p:nvPr/>
        </p:nvSpPr>
        <p:spPr>
          <a:xfrm>
            <a:off x="4019790" y="3673620"/>
            <a:ext cx="38424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2BAEDD"/>
                </a:solidFill>
                <a:latin typeface="Colfax Bold"/>
                <a:ea typeface="Colfax Bold"/>
                <a:cs typeface="Colfax Bold"/>
                <a:sym typeface="Colfax Bold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CRESCIMENTO EXPONENCIAL</a:t>
            </a:r>
          </a:p>
        </p:txBody>
      </p:sp>
      <p:sp>
        <p:nvSpPr>
          <p:cNvPr id="51" name="Shape 281"/>
          <p:cNvSpPr/>
          <p:nvPr/>
        </p:nvSpPr>
        <p:spPr>
          <a:xfrm>
            <a:off x="4019790" y="947641"/>
            <a:ext cx="38424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2BAEDD"/>
                </a:solidFill>
                <a:latin typeface="Colfax Bold"/>
                <a:ea typeface="Colfax Bold"/>
                <a:cs typeface="Colfax Bold"/>
                <a:sym typeface="Colfax Bold"/>
              </a:defRPr>
            </a:lvl1pPr>
          </a:lstStyle>
          <a:p>
            <a:r>
              <a:rPr>
                <a:solidFill>
                  <a:srgbClr val="002060"/>
                </a:solidFill>
              </a:rPr>
              <a:t>CRESCIMENTO LINEAR</a:t>
            </a:r>
          </a:p>
        </p:txBody>
      </p:sp>
      <p:sp>
        <p:nvSpPr>
          <p:cNvPr id="52" name="Shape 282"/>
          <p:cNvSpPr/>
          <p:nvPr/>
        </p:nvSpPr>
        <p:spPr>
          <a:xfrm>
            <a:off x="257175" y="823601"/>
            <a:ext cx="11367652" cy="2396021"/>
          </a:xfrm>
          <a:prstGeom prst="rect">
            <a:avLst/>
          </a:prstGeom>
          <a:ln w="12700">
            <a:solidFill>
              <a:srgbClr val="FFFFFF"/>
            </a:solidFill>
            <a:miter/>
          </a:ln>
          <a:effectLst>
            <a:outerShdw blurRad="25400" dist="12700" dir="5400000" rotWithShape="0">
              <a:srgbClr val="808080">
                <a:alpha val="34997"/>
              </a:srgbClr>
            </a:outerShdw>
          </a:effectLst>
        </p:spPr>
        <p:txBody>
          <a:bodyPr lIns="22859" tIns="22859" rIns="22859" bIns="22859" anchor="ctr"/>
          <a:lstStyle/>
          <a:p>
            <a:pPr algn="ctr" defTabSz="228811">
              <a:spcBef>
                <a:spcPts val="400"/>
              </a:spcBef>
              <a:defRPr>
                <a:solidFill>
                  <a:srgbClr val="2BAEDD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53" name="Shape 283"/>
          <p:cNvSpPr/>
          <p:nvPr/>
        </p:nvSpPr>
        <p:spPr>
          <a:xfrm>
            <a:off x="257175" y="3436738"/>
            <a:ext cx="11367652" cy="2477580"/>
          </a:xfrm>
          <a:prstGeom prst="rect">
            <a:avLst/>
          </a:prstGeom>
          <a:ln w="12700">
            <a:solidFill>
              <a:srgbClr val="FFFFFF"/>
            </a:solidFill>
            <a:miter/>
          </a:ln>
          <a:effectLst>
            <a:outerShdw blurRad="25400" dist="12700" dir="5400000" rotWithShape="0">
              <a:srgbClr val="808080">
                <a:alpha val="34997"/>
              </a:srgbClr>
            </a:outerShdw>
          </a:effectLst>
        </p:spPr>
        <p:txBody>
          <a:bodyPr lIns="22859" tIns="22859" rIns="22859" bIns="22859" anchor="ctr"/>
          <a:lstStyle/>
          <a:p>
            <a:pPr algn="ctr" defTabSz="228811">
              <a:spcBef>
                <a:spcPts val="400"/>
              </a:spcBef>
              <a:defRPr>
                <a:solidFill>
                  <a:srgbClr val="2BAEDD"/>
                </a:solidFill>
              </a:defRPr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54" name="Shape 263"/>
          <p:cNvSpPr/>
          <p:nvPr/>
        </p:nvSpPr>
        <p:spPr>
          <a:xfrm>
            <a:off x="2826830" y="4424051"/>
            <a:ext cx="457201" cy="563881"/>
          </a:xfrm>
          <a:prstGeom prst="chevron">
            <a:avLst>
              <a:gd name="adj" fmla="val 50000"/>
            </a:avLst>
          </a:prstGeom>
          <a:solidFill>
            <a:srgbClr val="2BAEDD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41" grpId="0" animBg="1" advAuto="0"/>
      <p:bldP spid="4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46783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AGENDA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7175" y="1037220"/>
            <a:ext cx="11724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B2F3C"/>
                </a:solidFill>
                <a:cs typeface="Calibri" panose="020F0502020204030204" pitchFamily="34" charset="0"/>
              </a:rPr>
              <a:t>INOVAÇÃO EM SALA DE AULA: OS DESAFIOS DA APRENDIZAGEM PARA A NOVA GERAÇÃO UNIVERSITÁRIA</a:t>
            </a:r>
            <a:endParaRPr lang="pt-BR" sz="2800" b="1" dirty="0">
              <a:cs typeface="Calibri" panose="020F0502020204030204" pitchFamily="34" charset="0"/>
            </a:endParaRPr>
          </a:p>
        </p:txBody>
      </p:sp>
      <p:pic>
        <p:nvPicPr>
          <p:cNvPr id="3076" name="Picture 4" descr="Resultado de imagem para LASER GIF ICON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9" y="2077298"/>
            <a:ext cx="1080857" cy="9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695720" y="2337762"/>
            <a:ext cx="2021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Breve reflexão</a:t>
            </a:r>
          </a:p>
        </p:txBody>
      </p:sp>
      <p:pic>
        <p:nvPicPr>
          <p:cNvPr id="9" name="Picture 4" descr="Resultado de imagem para LASER GIF ICON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9" y="2809752"/>
            <a:ext cx="1080857" cy="9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695720" y="3089492"/>
            <a:ext cx="4407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Inovações para o Ensino Superior</a:t>
            </a:r>
          </a:p>
        </p:txBody>
      </p:sp>
      <p:pic>
        <p:nvPicPr>
          <p:cNvPr id="11" name="Picture 4" descr="Resultado de imagem para LASER GIF ICON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9" y="3500034"/>
            <a:ext cx="1080857" cy="9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695720" y="3779774"/>
            <a:ext cx="2447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Tipos de gerações</a:t>
            </a:r>
          </a:p>
        </p:txBody>
      </p:sp>
      <p:pic>
        <p:nvPicPr>
          <p:cNvPr id="13" name="Picture 4" descr="Resultado de imagem para LASER GIF ICON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9" y="4238941"/>
            <a:ext cx="1080857" cy="9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695720" y="4518681"/>
            <a:ext cx="4967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Comportamentos </a:t>
            </a:r>
            <a:r>
              <a:rPr lang="pt-BR" sz="2400" b="1" i="1" dirty="0" smtClean="0"/>
              <a:t>versus</a:t>
            </a:r>
            <a:r>
              <a:rPr lang="pt-BR" sz="2400" b="1" dirty="0" smtClean="0"/>
              <a:t> expectativas</a:t>
            </a:r>
          </a:p>
        </p:txBody>
      </p:sp>
      <p:pic>
        <p:nvPicPr>
          <p:cNvPr id="15" name="Picture 4" descr="Resultado de imagem para LASER GIF ICON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9" y="4956117"/>
            <a:ext cx="1080857" cy="9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695720" y="5235857"/>
            <a:ext cx="2133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Cultura Startup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CONSIDERAÇÕES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7174" y="1249680"/>
            <a:ext cx="1205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</a:t>
            </a:r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IA </a:t>
            </a:r>
            <a:r>
              <a:rPr lang="pt-BR" sz="2400" dirty="0" smtClean="0"/>
              <a:t>Criação de experiências adaptáveis e personalizadas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7174" y="1957566"/>
            <a:ext cx="11724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</a:t>
            </a:r>
            <a:r>
              <a:rPr lang="pt-B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Gamificação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/>
              <a:t>Criação de parametrizações </a:t>
            </a:r>
            <a:r>
              <a:rPr lang="pt-BR" sz="2400" dirty="0" err="1" smtClean="0"/>
              <a:t>multi</a:t>
            </a:r>
            <a:r>
              <a:rPr lang="pt-BR" sz="2400" dirty="0" smtClean="0"/>
              <a:t> e interdisciplinar para engajar mais os universitários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7174" y="3034784"/>
            <a:ext cx="1172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VR AR </a:t>
            </a:r>
            <a:r>
              <a:rPr lang="pt-BR" sz="2400" dirty="0" smtClean="0"/>
              <a:t>Otimização de espaços, assim como nas bibliotecas virtuais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7174" y="3837612"/>
            <a:ext cx="1172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 Simuladores </a:t>
            </a:r>
            <a:r>
              <a:rPr lang="pt-BR" sz="2400" dirty="0" smtClean="0"/>
              <a:t>Testar conceitos e teoria em sala de aula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7173" y="4715262"/>
            <a:ext cx="11724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Metodologias ativas </a:t>
            </a:r>
            <a:r>
              <a:rPr lang="pt-BR" sz="2400" dirty="0" smtClean="0"/>
              <a:t>Desenvolvimento de metodologias inovadoras de acordo com as necessidades das disciplinas x expectativas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385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CONSIDERAÇÕES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582E696-D76E-43A0-BA95-09F0E53B683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24" y="1778399"/>
            <a:ext cx="7692462" cy="337040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4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19574" y="4377583"/>
            <a:ext cx="3552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Pró-Reitoria de Ensino e Extensão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42329" y="4745883"/>
            <a:ext cx="2320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Diretoria de Inovação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9" y="5131830"/>
            <a:ext cx="1419957" cy="141995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1982335" y="5962547"/>
            <a:ext cx="9654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FABIANO NAGAMATSU | fabiano.nagamatsu@unigran.br |          11 9.8140-2108 </a:t>
            </a:r>
            <a:endParaRPr lang="pt-BR" sz="20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053" name="Picture 5" descr="Resultado de imagem para whatsapp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23" y="5970479"/>
            <a:ext cx="342583" cy="3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rGRAD 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36" y="651840"/>
            <a:ext cx="3048000" cy="10001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24439" y="1760234"/>
            <a:ext cx="414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fteb"/>
              </a:rPr>
              <a:t>FÓRUM DE PRÓ-REITORES DE GRADUAÇÃO DO CENTRO-OESTE</a:t>
            </a:r>
            <a:r>
              <a:rPr lang="pt-BR" sz="1200" b="1" dirty="0" smtClean="0">
                <a:solidFill>
                  <a:schemeClr val="bg1"/>
                </a:solidFill>
              </a:rPr>
              <a:t/>
            </a:r>
            <a:br>
              <a:rPr lang="pt-BR" sz="1200" b="1" dirty="0" smtClean="0">
                <a:solidFill>
                  <a:schemeClr val="bg1"/>
                </a:solidFill>
              </a:rPr>
            </a:br>
            <a:r>
              <a:rPr lang="pt-BR" sz="1200" b="1" dirty="0" smtClean="0">
                <a:solidFill>
                  <a:schemeClr val="bg1"/>
                </a:solidFill>
                <a:latin typeface="fteb"/>
              </a:rPr>
              <a:t> UNIGRAN / DOURADOS - MS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46783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REFLEXÃO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360861" y="1888868"/>
            <a:ext cx="5677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VOCÊ TEM EXPERIÊNCIA PARA O CARGO/FUNÇÃO QUE </a:t>
            </a:r>
            <a:r>
              <a:rPr lang="pt-BR" sz="40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PRETENDE SE CANDIDATAR?</a:t>
            </a:r>
            <a:endParaRPr lang="pt-BR" sz="40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26626" name="Picture 2" descr="Resultado de imagem para DUVID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91" y="2429435"/>
            <a:ext cx="4428562" cy="44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APRENDIZAGEM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508790" y="1359394"/>
            <a:ext cx="4901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rgbClr val="00B050"/>
                </a:solidFill>
              </a:rPr>
              <a:t>APRENDIZAGEM</a:t>
            </a:r>
            <a:endParaRPr lang="pt-BR" sz="5400" b="1" dirty="0">
              <a:solidFill>
                <a:srgbClr val="00B05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10703" y="2502537"/>
            <a:ext cx="449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n</a:t>
            </a:r>
            <a:r>
              <a:rPr lang="pt-BR" sz="2800" dirty="0" smtClean="0">
                <a:solidFill>
                  <a:srgbClr val="FF0000"/>
                </a:solidFill>
              </a:rPr>
              <a:t>ão é aquisição de </a:t>
            </a:r>
            <a:r>
              <a:rPr lang="pt-BR" sz="2800" dirty="0" smtClean="0">
                <a:solidFill>
                  <a:srgbClr val="FF0000"/>
                </a:solidFill>
              </a:rPr>
              <a:t>conteúdo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90380" y="3245061"/>
            <a:ext cx="4979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</a:rPr>
              <a:t>é a explicitação do conhecimento através de uma performance melhorada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10702" y="2502028"/>
            <a:ext cx="449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trike="sngStrike" dirty="0">
                <a:solidFill>
                  <a:srgbClr val="FF0000"/>
                </a:solidFill>
              </a:rPr>
              <a:t>n</a:t>
            </a:r>
            <a:r>
              <a:rPr lang="pt-BR" sz="2800" strike="sngStrike" dirty="0" smtClean="0">
                <a:solidFill>
                  <a:srgbClr val="FF0000"/>
                </a:solidFill>
              </a:rPr>
              <a:t>ão é aquisição de </a:t>
            </a:r>
            <a:r>
              <a:rPr lang="pt-BR" sz="2800" strike="sngStrike" dirty="0" smtClean="0">
                <a:solidFill>
                  <a:srgbClr val="FF0000"/>
                </a:solidFill>
              </a:rPr>
              <a:t>conteúdo</a:t>
            </a:r>
            <a:endParaRPr lang="pt-BR" sz="2800" strike="sngStrike" dirty="0">
              <a:solidFill>
                <a:srgbClr val="FF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19" y="887756"/>
            <a:ext cx="3819840" cy="53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INOVAÇÃO PARA O ENSINO SUPERIOR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95" y="998085"/>
            <a:ext cx="10065634" cy="48060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790" y="4652552"/>
            <a:ext cx="6101847" cy="9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INOVAÇÃO PARA O ENSINO SUPERIOR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455" y="1004242"/>
            <a:ext cx="8711517" cy="48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INOVAÇÃO PARA O ENSINO SUPERIOR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Resultado de imagem para realidade virtual sau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337" y="1493520"/>
            <a:ext cx="80200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Resultado de imagem para realidade aumentada engenha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493520"/>
            <a:ext cx="6000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INOVAÇÃO PARA O ENSINO SUPERIOR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Resultado de imagem para robotica na faculd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1268996"/>
            <a:ext cx="6173513" cy="4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Resultado de imagem para impressora 3d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8" y="1238253"/>
            <a:ext cx="7514273" cy="42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5" y="63500"/>
            <a:ext cx="7766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INOVAÇÃO PARA O ENSINO SUPERIOR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ForGRAD 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87978"/>
            <a:ext cx="1223960" cy="4016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Resultado de imagem para edulabz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19" y="761480"/>
            <a:ext cx="9491662" cy="553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Resultado de imagem para empresa jun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57" y="2248852"/>
            <a:ext cx="33337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resentação1" id="{B5181479-E078-4B45-A822-0382289B9A8E}" vid="{77CD2E6C-8C99-47B7-9A6C-7D14A28D24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ApresentaçãoUNIGRAN</Template>
  <TotalTime>158</TotalTime>
  <Words>372</Words>
  <Application>Microsoft Office PowerPoint</Application>
  <PresentationFormat>Personalizar</PresentationFormat>
  <Paragraphs>90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Nagamatsu</dc:creator>
  <cp:lastModifiedBy>Usuário do Windows</cp:lastModifiedBy>
  <cp:revision>20</cp:revision>
  <dcterms:created xsi:type="dcterms:W3CDTF">2018-05-04T05:00:35Z</dcterms:created>
  <dcterms:modified xsi:type="dcterms:W3CDTF">2018-05-04T12:43:01Z</dcterms:modified>
</cp:coreProperties>
</file>